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Montserrat ExtraLight"/>
      <p:regular r:id="rId49"/>
      <p:bold r:id="rId50"/>
      <p:italic r:id="rId51"/>
      <p:boldItalic r:id="rId52"/>
    </p:embeddedFont>
    <p:embeddedFont>
      <p:font typeface="Montserrat ExtraBold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MontserratExtra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ExtraLight-italic.fntdata"/><Relationship Id="rId50" Type="http://schemas.openxmlformats.org/officeDocument/2006/relationships/font" Target="fonts/MontserratExtraLight-bold.fntdata"/><Relationship Id="rId53" Type="http://schemas.openxmlformats.org/officeDocument/2006/relationships/font" Target="fonts/MontserratExtraBold-bold.fntdata"/><Relationship Id="rId52" Type="http://schemas.openxmlformats.org/officeDocument/2006/relationships/font" Target="fonts/MontserratExtra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MontserratExtra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bb797de9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bb797de9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;incluidas bibliotecas, herramientas de sistema, código y tiempo de ejecución.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bb797de97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bb797de97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bb797de97_4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bb797de97_4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bb797de97_4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bb797de97_4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bb797de97_4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bb797de97_4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bb797de97_4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bb797de97_4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bb797de97_4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bb797de97_4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bb69b88b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bb69b88b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bb797de9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bb797de9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bb797de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bb797de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Generar los archivos de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deployment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y de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service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necesarios para levantar la aplicación. Manifiesto</a:t>
            </a:r>
            <a:b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" sz="1200">
                <a:solidFill>
                  <a:srgbClr val="151515"/>
                </a:solidFill>
                <a:highlight>
                  <a:srgbClr val="FFFFFF"/>
                </a:highlight>
              </a:rPr>
              <a:t>el cual se aplica al clúster de Kubernetes con el comando kubectl apply</a:t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b69b88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bb69b88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bb797de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bb797de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tcp son loadbalancer, los otros cluster. LB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envía conexiones al primer servidor del grupo hasta que alcanza su capacidad y luego envía nuevas conexiones al siguiente servidor disponible.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bb797de9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bb797de9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bb797de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bb797de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74930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AutoNum type="arabicPeriod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Levantar con un solo comando una aplicación en Kubernetes usando la definición del archivo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compose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749300" rtl="0" algn="l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AutoNum type="arabicPeriod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Generar los archivos de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deployment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y de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service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necesarios para levantar la aplicación.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bb69b88be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bb69b88b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f9262ee2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f9262ee2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bb69b88b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bb69b88b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bb69b88be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bb69b88be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bb69b88be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bb69b88be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bb69b88be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bb69b88be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bb69b88be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bb69b88be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bb69b88b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bb69b88b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bb69b88b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bb69b88b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bb797de9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bb797de9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f9262ee2f_0_2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f9262ee2f_0_2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bb797de9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bb797de9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bb797de97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bb797de97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bb797de97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bb797de97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9dfc3aa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9dfc3a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bb69b88be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bb69b88be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bb69b88be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bb69b88be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bb69b88be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bb69b88be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bb69b88b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bb69b88b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bb69b88be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bb69b88be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bb69b88be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bb69b88b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ws.amazon.com/es/containers/" TargetMode="External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Relationship Id="rId4" Type="http://schemas.openxmlformats.org/officeDocument/2006/relationships/image" Target="../media/image7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7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3.jpg"/><Relationship Id="rId4" Type="http://schemas.openxmlformats.org/officeDocument/2006/relationships/image" Target="../media/image8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frontend-calendar-git-sarahx3-dev.apps.sandbox.x8i5.p1.openshiftapps.com/login" TargetMode="External"/><Relationship Id="rId4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Relationship Id="rId7" Type="http://schemas.openxmlformats.org/officeDocument/2006/relationships/image" Target="../media/image50.png"/><Relationship Id="rId8" Type="http://schemas.openxmlformats.org/officeDocument/2006/relationships/image" Target="../media/image49.png"/><Relationship Id="rId11" Type="http://schemas.openxmlformats.org/officeDocument/2006/relationships/image" Target="../media/image52.png"/><Relationship Id="rId10" Type="http://schemas.openxmlformats.org/officeDocument/2006/relationships/image" Target="../media/image47.png"/><Relationship Id="rId12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title"/>
          </p:nvPr>
        </p:nvSpPr>
        <p:spPr>
          <a:xfrm>
            <a:off x="2798750" y="2526650"/>
            <a:ext cx="3095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 V1</a:t>
            </a:r>
            <a:endParaRPr/>
          </a:p>
        </p:txBody>
      </p:sp>
      <p:sp>
        <p:nvSpPr>
          <p:cNvPr id="159" name="Google Shape;159;p36"/>
          <p:cNvSpPr txBox="1"/>
          <p:nvPr>
            <p:ph idx="2" type="title"/>
          </p:nvPr>
        </p:nvSpPr>
        <p:spPr>
          <a:xfrm>
            <a:off x="8569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Computación tolerante a fallas</a:t>
            </a:r>
            <a:endParaRPr sz="1800"/>
          </a:p>
        </p:txBody>
      </p:sp>
      <p:sp>
        <p:nvSpPr>
          <p:cNvPr id="160" name="Google Shape;160;p36"/>
          <p:cNvSpPr txBox="1"/>
          <p:nvPr>
            <p:ph idx="1" type="subTitle"/>
          </p:nvPr>
        </p:nvSpPr>
        <p:spPr>
          <a:xfrm>
            <a:off x="3681751" y="3253300"/>
            <a:ext cx="34560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Miguel Arturo Madrigal Escoto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 Ulises Vallejo Sierra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Arturo Fernández Román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Aide Sarahí Flores Ontiveros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Oswaldo Gael Cervantes Castoño</a:t>
            </a:r>
            <a:endParaRPr/>
          </a:p>
        </p:txBody>
      </p:sp>
      <p:cxnSp>
        <p:nvCxnSpPr>
          <p:cNvPr id="161" name="Google Shape;161;p36"/>
          <p:cNvCxnSpPr/>
          <p:nvPr/>
        </p:nvCxnSpPr>
        <p:spPr>
          <a:xfrm flipH="1">
            <a:off x="3598150" y="3253297"/>
            <a:ext cx="12600" cy="115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Qué es Docker?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938500" y="1132175"/>
            <a:ext cx="3023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Docker es una plataforma de software que le permite crear, probar e implementar aplicaciones rápidamente. </a:t>
            </a:r>
            <a:endParaRPr sz="1300"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Empaqueta software en unidades estandarizadas llamadas </a:t>
            </a:r>
            <a:r>
              <a:rPr lang="en" sz="1300">
                <a:uFill>
                  <a:noFill/>
                </a:uFill>
                <a:hlinkClick r:id="rId3"/>
              </a:rPr>
              <a:t>contenedores</a:t>
            </a:r>
            <a:r>
              <a:rPr lang="en" sz="1300"/>
              <a:t> que incluyen todo lo necesario para que el software se ejecute.</a:t>
            </a:r>
            <a:endParaRPr sz="1300"/>
          </a:p>
        </p:txBody>
      </p:sp>
      <p:cxnSp>
        <p:nvCxnSpPr>
          <p:cNvPr id="274" name="Google Shape;274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75" name="Google Shape;2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600" y="1019675"/>
            <a:ext cx="2715625" cy="22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Elaboracion de Dockerfiles de cada microservicio (Si no existen)</a:t>
            </a:r>
            <a:endParaRPr sz="2000"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938500" y="1480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 no se tienen los Dockerfiles de los microservicios, es necesario crearlos. Para esto, es relevante especificar…</a:t>
            </a:r>
            <a:endParaRPr/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2557850"/>
            <a:ext cx="2293575" cy="23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250" y="2557857"/>
            <a:ext cx="2293575" cy="230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995" y="2557852"/>
            <a:ext cx="2409305" cy="23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Creación</a:t>
            </a:r>
            <a:r>
              <a:rPr lang="en" sz="2000"/>
              <a:t> de las </a:t>
            </a:r>
            <a:r>
              <a:rPr lang="en" sz="2000"/>
              <a:t>imágenes</a:t>
            </a:r>
            <a:r>
              <a:rPr lang="en" sz="2000"/>
              <a:t> a partir de los Dockerfiles</a:t>
            </a:r>
            <a:endParaRPr sz="2000"/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938500" y="12950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Para crear las </a:t>
            </a:r>
            <a:r>
              <a:rPr lang="en"/>
              <a:t>imágenes</a:t>
            </a:r>
            <a:r>
              <a:rPr lang="en"/>
              <a:t> a partir de los Dockerfiles definidos previamente, se ejecuta el comando:</a:t>
            </a:r>
            <a:endParaRPr/>
          </a:p>
        </p:txBody>
      </p:sp>
      <p:sp>
        <p:nvSpPr>
          <p:cNvPr descr="Timeline background shape" id="291" name="Google Shape;291;p47"/>
          <p:cNvSpPr/>
          <p:nvPr/>
        </p:nvSpPr>
        <p:spPr>
          <a:xfrm>
            <a:off x="938500" y="2013825"/>
            <a:ext cx="48588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docker build -t &lt;nombre_dockerfile&gt;  .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6114675" y="1829175"/>
            <a:ext cx="211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.\frontend-calendar,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\api-auth,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.\api-events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3103225"/>
            <a:ext cx="7828575" cy="1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938500" y="445025"/>
            <a:ext cx="4228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Subir a DockerHub los contenedores</a:t>
            </a:r>
            <a:endParaRPr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938500" y="14522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DockerHub es una herramienta que permite crear, administrar y desplegar las aplicaciones contenerizadas.</a:t>
            </a:r>
            <a:endParaRPr/>
          </a:p>
        </p:txBody>
      </p:sp>
      <p:sp>
        <p:nvSpPr>
          <p:cNvPr descr="Timeline background shape" id="300" name="Google Shape;300;p48"/>
          <p:cNvSpPr/>
          <p:nvPr/>
        </p:nvSpPr>
        <p:spPr>
          <a:xfrm>
            <a:off x="1436400" y="2545575"/>
            <a:ext cx="21600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docker login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8"/>
          <p:cNvSpPr txBox="1"/>
          <p:nvPr>
            <p:ph idx="4294967295" type="title"/>
          </p:nvPr>
        </p:nvSpPr>
        <p:spPr>
          <a:xfrm>
            <a:off x="998175" y="2546500"/>
            <a:ext cx="366900" cy="462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</a:t>
            </a:r>
            <a:endParaRPr sz="2000"/>
          </a:p>
        </p:txBody>
      </p:sp>
      <p:sp>
        <p:nvSpPr>
          <p:cNvPr id="302" name="Google Shape;302;p48"/>
          <p:cNvSpPr txBox="1"/>
          <p:nvPr/>
        </p:nvSpPr>
        <p:spPr>
          <a:xfrm>
            <a:off x="4003175" y="2577400"/>
            <a:ext cx="35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(Autenticarse, en caso de no estarlo)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Timeline background shape" id="303" name="Google Shape;303;p48"/>
          <p:cNvSpPr/>
          <p:nvPr/>
        </p:nvSpPr>
        <p:spPr>
          <a:xfrm>
            <a:off x="1555725" y="3336175"/>
            <a:ext cx="21600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docker images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8"/>
          <p:cNvSpPr txBox="1"/>
          <p:nvPr>
            <p:ph idx="4294967295" type="title"/>
          </p:nvPr>
        </p:nvSpPr>
        <p:spPr>
          <a:xfrm>
            <a:off x="998175" y="3336175"/>
            <a:ext cx="438300" cy="462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r>
              <a:rPr lang="en" sz="2000"/>
              <a:t>.</a:t>
            </a:r>
            <a:endParaRPr sz="2000"/>
          </a:p>
        </p:txBody>
      </p:sp>
      <p:sp>
        <p:nvSpPr>
          <p:cNvPr id="305" name="Google Shape;305;p48"/>
          <p:cNvSpPr txBox="1"/>
          <p:nvPr/>
        </p:nvSpPr>
        <p:spPr>
          <a:xfrm>
            <a:off x="4003175" y="3367075"/>
            <a:ext cx="35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(Listar las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imágenes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obtener su ID)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Timeline background shape" id="306" name="Google Shape;306;p48"/>
          <p:cNvSpPr/>
          <p:nvPr/>
        </p:nvSpPr>
        <p:spPr>
          <a:xfrm>
            <a:off x="1555725" y="4156750"/>
            <a:ext cx="59640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docker tag &lt;ID_imagen&gt; &lt;nombre_repositorio&gt;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48"/>
          <p:cNvSpPr txBox="1"/>
          <p:nvPr>
            <p:ph idx="4294967295" type="title"/>
          </p:nvPr>
        </p:nvSpPr>
        <p:spPr>
          <a:xfrm>
            <a:off x="998175" y="4156750"/>
            <a:ext cx="438300" cy="462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</a:t>
            </a:r>
            <a:r>
              <a:rPr lang="en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938500" y="445025"/>
            <a:ext cx="4228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Subir a DockerHub los contenedores</a:t>
            </a:r>
            <a:endParaRPr/>
          </a:p>
        </p:txBody>
      </p:sp>
      <p:sp>
        <p:nvSpPr>
          <p:cNvPr descr="Timeline background shape" id="313" name="Google Shape;313;p49"/>
          <p:cNvSpPr/>
          <p:nvPr/>
        </p:nvSpPr>
        <p:spPr>
          <a:xfrm>
            <a:off x="1555725" y="1473550"/>
            <a:ext cx="46707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docker push &lt;</a:t>
            </a: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nombre_repositorio</a:t>
            </a: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9"/>
          <p:cNvSpPr txBox="1"/>
          <p:nvPr>
            <p:ph idx="4294967295" type="title"/>
          </p:nvPr>
        </p:nvSpPr>
        <p:spPr>
          <a:xfrm>
            <a:off x="998175" y="1474475"/>
            <a:ext cx="438300" cy="462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</a:t>
            </a:r>
            <a:r>
              <a:rPr lang="en" sz="2000"/>
              <a:t>.</a:t>
            </a:r>
            <a:endParaRPr sz="2000"/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150" y="3571450"/>
            <a:ext cx="2443636" cy="11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75" y="3571450"/>
            <a:ext cx="2198075" cy="11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175" y="3571450"/>
            <a:ext cx="2069660" cy="11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/>
        </p:nvSpPr>
        <p:spPr>
          <a:xfrm>
            <a:off x="1555725" y="2273150"/>
            <a:ext cx="330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2kmiguel64/api-events,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2kmiguel64/api-auth,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2kmiguel64/api-frontend-calendar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docker-compose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925" y="527125"/>
            <a:ext cx="3271400" cy="408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0"/>
          <p:cNvSpPr txBox="1"/>
          <p:nvPr/>
        </p:nvSpPr>
        <p:spPr>
          <a:xfrm>
            <a:off x="938500" y="1166000"/>
            <a:ext cx="3900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Docker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Compose es una herramienta para definir y ejecutar aplicaciones Docker de varios contenedores. Con Compose, se utiliza un archivo YAML para configurar los servicios de la aplicación.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785950" y="445025"/>
            <a:ext cx="3954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 del despliegue de microservicios con docker-compose</a:t>
            </a:r>
            <a:endParaRPr/>
          </a:p>
        </p:txBody>
      </p:sp>
      <p:sp>
        <p:nvSpPr>
          <p:cNvPr descr="Timeline background shape" id="331" name="Google Shape;331;p51"/>
          <p:cNvSpPr/>
          <p:nvPr/>
        </p:nvSpPr>
        <p:spPr>
          <a:xfrm>
            <a:off x="785950" y="1863675"/>
            <a:ext cx="30936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docker-compose up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785950" y="2555275"/>
            <a:ext cx="30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(desde la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raíz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del proyecto)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Timeline background shape" id="333" name="Google Shape;333;p51"/>
          <p:cNvSpPr/>
          <p:nvPr/>
        </p:nvSpPr>
        <p:spPr>
          <a:xfrm>
            <a:off x="785950" y="3185075"/>
            <a:ext cx="30936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docker-compose down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950" y="1582150"/>
            <a:ext cx="4629299" cy="2346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  <p:sp>
        <p:nvSpPr>
          <p:cNvPr id="340" name="Google Shape;340;p52"/>
          <p:cNvSpPr txBox="1"/>
          <p:nvPr>
            <p:ph type="ctrTitle"/>
          </p:nvPr>
        </p:nvSpPr>
        <p:spPr>
          <a:xfrm>
            <a:off x="2707875" y="2624375"/>
            <a:ext cx="37380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Minikube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341" name="Google Shape;341;p52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1512050" y="452400"/>
            <a:ext cx="1791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532000" y="1626150"/>
            <a:ext cx="33471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“Kubernetes” es un orquestador que tiene el objetivo de organizar contenedores y automatizar los procesos.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49" name="Google Shape;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375" y="919750"/>
            <a:ext cx="1791300" cy="17913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meline background shape" id="350" name="Google Shape;350;p53"/>
          <p:cNvSpPr/>
          <p:nvPr/>
        </p:nvSpPr>
        <p:spPr>
          <a:xfrm>
            <a:off x="1350175" y="3448552"/>
            <a:ext cx="25395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3"/>
          <p:cNvSpPr txBox="1"/>
          <p:nvPr>
            <p:ph idx="4294967295" type="subTitle"/>
          </p:nvPr>
        </p:nvSpPr>
        <p:spPr>
          <a:xfrm>
            <a:off x="1434675" y="3448550"/>
            <a:ext cx="2763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lt2"/>
                </a:solidFill>
              </a:rPr>
              <a:t>$ minikube start</a:t>
            </a:r>
            <a:endParaRPr i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idx="1" type="subTitle"/>
          </p:nvPr>
        </p:nvSpPr>
        <p:spPr>
          <a:xfrm>
            <a:off x="655300" y="1994600"/>
            <a:ext cx="27630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$ kompose convert</a:t>
            </a:r>
            <a:br>
              <a:rPr i="1" lang="en"/>
            </a:b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(si no se tienen los yaml)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57" name="Google Shape;357;p54"/>
          <p:cNvSpPr txBox="1"/>
          <p:nvPr>
            <p:ph idx="2" type="body"/>
          </p:nvPr>
        </p:nvSpPr>
        <p:spPr>
          <a:xfrm>
            <a:off x="4981975" y="1135850"/>
            <a:ext cx="3237000" cy="2529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auth-api-deployment.yaml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auth-api-service.yaml</a:t>
            </a:r>
            <a:br>
              <a:rPr lang="en"/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events-api-deployment.yaml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events-api-service.yaml</a:t>
            </a:r>
            <a:br>
              <a:rPr lang="en"/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webmvc-deployment.yaml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webmvc-service.yaml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938500" y="445025"/>
            <a:ext cx="3615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 Doc</a:t>
            </a:r>
            <a:r>
              <a:rPr lang="en"/>
              <a:t>ker-Compose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Kubernetes</a:t>
            </a:r>
            <a:endParaRPr/>
          </a:p>
        </p:txBody>
      </p:sp>
      <p:cxnSp>
        <p:nvCxnSpPr>
          <p:cNvPr id="359" name="Google Shape;35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0" name="Google Shape;360;p54"/>
          <p:cNvSpPr txBox="1"/>
          <p:nvPr>
            <p:ph idx="1" type="subTitle"/>
          </p:nvPr>
        </p:nvSpPr>
        <p:spPr>
          <a:xfrm>
            <a:off x="5250775" y="4118650"/>
            <a:ext cx="29682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$ </a:t>
            </a:r>
            <a:r>
              <a:rPr i="1" lang="en"/>
              <a:t>kubectl apply -f</a:t>
            </a:r>
            <a:br>
              <a:rPr i="1" lang="en"/>
            </a:b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(a todos los archivos yaml)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361" name="Google Shape;361;p54"/>
          <p:cNvGrpSpPr/>
          <p:nvPr/>
        </p:nvGrpSpPr>
        <p:grpSpPr>
          <a:xfrm>
            <a:off x="3751472" y="2103721"/>
            <a:ext cx="600023" cy="593250"/>
            <a:chOff x="4676550" y="2160575"/>
            <a:chExt cx="51400" cy="52500"/>
          </a:xfrm>
        </p:grpSpPr>
        <p:sp>
          <p:nvSpPr>
            <p:cNvPr id="362" name="Google Shape;362;p54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63" name="Google Shape;363;p54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sp>
        <p:nvSpPr>
          <p:cNvPr descr="Timeline background shape" id="365" name="Google Shape;365;p54"/>
          <p:cNvSpPr/>
          <p:nvPr/>
        </p:nvSpPr>
        <p:spPr>
          <a:xfrm>
            <a:off x="600075" y="1994602"/>
            <a:ext cx="25395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imeline background shape" id="366" name="Google Shape;366;p54"/>
          <p:cNvSpPr/>
          <p:nvPr/>
        </p:nvSpPr>
        <p:spPr>
          <a:xfrm>
            <a:off x="5167300" y="4118652"/>
            <a:ext cx="25395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4"/>
          <p:cNvSpPr txBox="1"/>
          <p:nvPr/>
        </p:nvSpPr>
        <p:spPr>
          <a:xfrm>
            <a:off x="126400" y="1135850"/>
            <a:ext cx="812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</a:t>
            </a:r>
            <a:endParaRPr b="1" sz="5500">
              <a:solidFill>
                <a:schemeClr val="lt1"/>
              </a:solidFill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4438675" y="3356400"/>
            <a:ext cx="812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 sz="55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b="1" sz="5500">
              <a:solidFill>
                <a:schemeClr val="accent5"/>
              </a:solidFill>
            </a:endParaRPr>
          </a:p>
        </p:txBody>
      </p:sp>
      <p:grpSp>
        <p:nvGrpSpPr>
          <p:cNvPr id="369" name="Google Shape;369;p54"/>
          <p:cNvGrpSpPr/>
          <p:nvPr/>
        </p:nvGrpSpPr>
        <p:grpSpPr>
          <a:xfrm rot="5400000">
            <a:off x="6269467" y="3752931"/>
            <a:ext cx="335149" cy="277626"/>
            <a:chOff x="4920150" y="1977875"/>
            <a:chExt cx="68525" cy="33800"/>
          </a:xfrm>
        </p:grpSpPr>
        <p:sp>
          <p:nvSpPr>
            <p:cNvPr id="370" name="Google Shape;370;p54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APLICACIÓN WEB</a:t>
            </a:r>
            <a:endParaRPr/>
          </a:p>
        </p:txBody>
      </p:sp>
      <p:sp>
        <p:nvSpPr>
          <p:cNvPr id="167" name="Google Shape;167;p37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Calendar App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8" name="Google Shape;168;p37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938500" y="445025"/>
            <a:ext cx="4964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Verificamos…</a:t>
            </a:r>
            <a:endParaRPr/>
          </a:p>
        </p:txBody>
      </p:sp>
      <p:cxnSp>
        <p:nvCxnSpPr>
          <p:cNvPr id="378" name="Google Shape;378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descr="Timeline background shape" id="379" name="Google Shape;379;p55"/>
          <p:cNvSpPr/>
          <p:nvPr/>
        </p:nvSpPr>
        <p:spPr>
          <a:xfrm>
            <a:off x="1067250" y="1961425"/>
            <a:ext cx="26724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5"/>
          <p:cNvSpPr txBox="1"/>
          <p:nvPr>
            <p:ph idx="4294967295" type="subTitle"/>
          </p:nvPr>
        </p:nvSpPr>
        <p:spPr>
          <a:xfrm>
            <a:off x="1151750" y="1961425"/>
            <a:ext cx="2763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lt2"/>
                </a:solidFill>
              </a:rPr>
              <a:t>$ kubectl get pods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id="381" name="Google Shape;381;p55"/>
          <p:cNvSpPr txBox="1"/>
          <p:nvPr>
            <p:ph idx="4294967295" type="subTitle"/>
          </p:nvPr>
        </p:nvSpPr>
        <p:spPr>
          <a:xfrm>
            <a:off x="5139350" y="1961425"/>
            <a:ext cx="2763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lt2"/>
                </a:solidFill>
              </a:rPr>
              <a:t>$ kubectl get services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descr="Timeline background shape" id="382" name="Google Shape;382;p55"/>
          <p:cNvSpPr/>
          <p:nvPr/>
        </p:nvSpPr>
        <p:spPr>
          <a:xfrm>
            <a:off x="5054850" y="1961425"/>
            <a:ext cx="29985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5"/>
          <p:cNvSpPr txBox="1"/>
          <p:nvPr/>
        </p:nvSpPr>
        <p:spPr>
          <a:xfrm>
            <a:off x="480000" y="1168000"/>
            <a:ext cx="812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</a:t>
            </a:r>
            <a:endParaRPr b="1" sz="5500">
              <a:solidFill>
                <a:schemeClr val="lt1"/>
              </a:solidFill>
            </a:endParaRPr>
          </a:p>
        </p:txBody>
      </p:sp>
      <p:sp>
        <p:nvSpPr>
          <p:cNvPr id="384" name="Google Shape;384;p55"/>
          <p:cNvSpPr txBox="1"/>
          <p:nvPr/>
        </p:nvSpPr>
        <p:spPr>
          <a:xfrm>
            <a:off x="4327250" y="1168000"/>
            <a:ext cx="812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</a:t>
            </a:r>
            <a:endParaRPr b="1" sz="5500">
              <a:solidFill>
                <a:schemeClr val="lt1"/>
              </a:solidFill>
            </a:endParaRPr>
          </a:p>
        </p:txBody>
      </p:sp>
      <p:pic>
        <p:nvPicPr>
          <p:cNvPr id="385" name="Google Shape;385;p55"/>
          <p:cNvPicPr preferRelativeResize="0"/>
          <p:nvPr/>
        </p:nvPicPr>
        <p:blipFill rotWithShape="1">
          <a:blip r:embed="rId3">
            <a:alphaModFix/>
          </a:blip>
          <a:srcRect b="28530" l="0" r="0" t="0"/>
          <a:stretch/>
        </p:blipFill>
        <p:spPr>
          <a:xfrm>
            <a:off x="1336650" y="2727000"/>
            <a:ext cx="2133600" cy="16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577" y="2727000"/>
            <a:ext cx="2891045" cy="164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55"/>
          <p:cNvGrpSpPr/>
          <p:nvPr/>
        </p:nvGrpSpPr>
        <p:grpSpPr>
          <a:xfrm>
            <a:off x="4521791" y="3742384"/>
            <a:ext cx="533097" cy="277626"/>
            <a:chOff x="4920150" y="1977875"/>
            <a:chExt cx="68525" cy="33800"/>
          </a:xfrm>
        </p:grpSpPr>
        <p:sp>
          <p:nvSpPr>
            <p:cNvPr id="388" name="Google Shape;388;p55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5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5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55"/>
          <p:cNvGrpSpPr/>
          <p:nvPr/>
        </p:nvGrpSpPr>
        <p:grpSpPr>
          <a:xfrm>
            <a:off x="4521791" y="2890509"/>
            <a:ext cx="533097" cy="277626"/>
            <a:chOff x="4920150" y="1977875"/>
            <a:chExt cx="68525" cy="33800"/>
          </a:xfrm>
        </p:grpSpPr>
        <p:sp>
          <p:nvSpPr>
            <p:cNvPr id="392" name="Google Shape;392;p55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5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5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type="title"/>
          </p:nvPr>
        </p:nvSpPr>
        <p:spPr>
          <a:xfrm>
            <a:off x="349150" y="414025"/>
            <a:ext cx="54051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Redireccionamiento de puertos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00" name="Google Shape;400;p56"/>
          <p:cNvCxnSpPr/>
          <p:nvPr/>
        </p:nvCxnSpPr>
        <p:spPr>
          <a:xfrm flipH="1" rot="10800000">
            <a:off x="1026200" y="407122"/>
            <a:ext cx="4053000" cy="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01" name="Google Shape;401;p56"/>
          <p:cNvSpPr txBox="1"/>
          <p:nvPr>
            <p:ph idx="4294967295" type="subTitle"/>
          </p:nvPr>
        </p:nvSpPr>
        <p:spPr>
          <a:xfrm>
            <a:off x="856450" y="1307775"/>
            <a:ext cx="5771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lt2"/>
                </a:solidFill>
              </a:rPr>
              <a:t>$ </a:t>
            </a:r>
            <a:r>
              <a:rPr i="1" lang="en">
                <a:solidFill>
                  <a:schemeClr val="lt2"/>
                </a:solidFill>
              </a:rPr>
              <a:t>kubectl port-forward svc/webmvc 3000:3000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descr="Timeline background shape" id="402" name="Google Shape;402;p56"/>
          <p:cNvSpPr/>
          <p:nvPr/>
        </p:nvSpPr>
        <p:spPr>
          <a:xfrm>
            <a:off x="798900" y="1307775"/>
            <a:ext cx="57717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6"/>
          <p:cNvSpPr txBox="1"/>
          <p:nvPr/>
        </p:nvSpPr>
        <p:spPr>
          <a:xfrm>
            <a:off x="196750" y="975425"/>
            <a:ext cx="812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</a:t>
            </a:r>
            <a:endParaRPr b="1" sz="5500">
              <a:solidFill>
                <a:schemeClr val="accent5"/>
              </a:solidFill>
            </a:endParaRPr>
          </a:p>
        </p:txBody>
      </p:sp>
      <p:pic>
        <p:nvPicPr>
          <p:cNvPr id="404" name="Google Shape;4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275" y="2006825"/>
            <a:ext cx="5643000" cy="9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6"/>
          <p:cNvSpPr txBox="1"/>
          <p:nvPr>
            <p:ph idx="4294967295" type="subTitle"/>
          </p:nvPr>
        </p:nvSpPr>
        <p:spPr>
          <a:xfrm>
            <a:off x="1793475" y="3323500"/>
            <a:ext cx="5771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lt2"/>
                </a:solidFill>
              </a:rPr>
              <a:t>$ </a:t>
            </a:r>
            <a:r>
              <a:rPr i="1" lang="en">
                <a:solidFill>
                  <a:schemeClr val="lt2"/>
                </a:solidFill>
              </a:rPr>
              <a:t>kubectl port-forward svc/events-api 4001:4001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descr="Timeline background shape" id="406" name="Google Shape;406;p56"/>
          <p:cNvSpPr/>
          <p:nvPr/>
        </p:nvSpPr>
        <p:spPr>
          <a:xfrm>
            <a:off x="1735925" y="3323500"/>
            <a:ext cx="59388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6"/>
          <p:cNvSpPr txBox="1"/>
          <p:nvPr/>
        </p:nvSpPr>
        <p:spPr>
          <a:xfrm>
            <a:off x="981375" y="2991150"/>
            <a:ext cx="812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 sz="5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b="1" sz="5500">
              <a:solidFill>
                <a:schemeClr val="lt1"/>
              </a:solidFill>
            </a:endParaRPr>
          </a:p>
        </p:txBody>
      </p:sp>
      <p:sp>
        <p:nvSpPr>
          <p:cNvPr descr="Timeline background shape" id="408" name="Google Shape;408;p56"/>
          <p:cNvSpPr/>
          <p:nvPr/>
        </p:nvSpPr>
        <p:spPr>
          <a:xfrm>
            <a:off x="2726525" y="4290300"/>
            <a:ext cx="59388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6"/>
          <p:cNvSpPr txBox="1"/>
          <p:nvPr>
            <p:ph idx="4294967295" type="subTitle"/>
          </p:nvPr>
        </p:nvSpPr>
        <p:spPr>
          <a:xfrm>
            <a:off x="2784075" y="4290300"/>
            <a:ext cx="5771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lt2"/>
                </a:solidFill>
              </a:rPr>
              <a:t>$ </a:t>
            </a:r>
            <a:r>
              <a:rPr i="1" lang="en">
                <a:solidFill>
                  <a:schemeClr val="lt2"/>
                </a:solidFill>
              </a:rPr>
              <a:t>kubectl port-forward svc/auth-api 4000:4000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1971975" y="3957950"/>
            <a:ext cx="812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r>
              <a:rPr lang="en" sz="55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b="1" sz="5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idx="1" type="subTitle"/>
          </p:nvPr>
        </p:nvSpPr>
        <p:spPr>
          <a:xfrm>
            <a:off x="1046550" y="1374275"/>
            <a:ext cx="27630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$ </a:t>
            </a:r>
            <a:r>
              <a:rPr i="1" lang="en" sz="1700"/>
              <a:t>minikube dashboard</a:t>
            </a:r>
            <a:endParaRPr i="1" sz="1700"/>
          </a:p>
        </p:txBody>
      </p:sp>
      <p:sp>
        <p:nvSpPr>
          <p:cNvPr id="416" name="Google Shape;416;p57"/>
          <p:cNvSpPr txBox="1"/>
          <p:nvPr>
            <p:ph type="title"/>
          </p:nvPr>
        </p:nvSpPr>
        <p:spPr>
          <a:xfrm>
            <a:off x="938500" y="445025"/>
            <a:ext cx="36156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Interfaz de Usuario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17" name="Google Shape;417;p57"/>
          <p:cNvCxnSpPr/>
          <p:nvPr/>
        </p:nvCxnSpPr>
        <p:spPr>
          <a:xfrm>
            <a:off x="1026200" y="414022"/>
            <a:ext cx="3110100" cy="14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descr="Timeline background shape" id="418" name="Google Shape;418;p57"/>
          <p:cNvSpPr/>
          <p:nvPr/>
        </p:nvSpPr>
        <p:spPr>
          <a:xfrm>
            <a:off x="1046550" y="1374275"/>
            <a:ext cx="28611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7"/>
          <p:cNvSpPr txBox="1"/>
          <p:nvPr/>
        </p:nvSpPr>
        <p:spPr>
          <a:xfrm>
            <a:off x="450450" y="1194850"/>
            <a:ext cx="596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*</a:t>
            </a:r>
            <a:endParaRPr b="1" sz="5500">
              <a:solidFill>
                <a:schemeClr val="accent5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825" y="1194850"/>
            <a:ext cx="3997301" cy="328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8" y="2247738"/>
            <a:ext cx="3393925" cy="648021"/>
          </a:xfrm>
          <a:prstGeom prst="rect">
            <a:avLst/>
          </a:prstGeom>
          <a:noFill/>
          <a:ln>
            <a:noFill/>
          </a:ln>
          <a:effectLst>
            <a:outerShdw blurRad="242888" rotWithShape="0" algn="bl">
              <a:schemeClr val="lt1">
                <a:alpha val="96000"/>
              </a:scheme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+ Istio</a:t>
            </a:r>
            <a:endParaRPr/>
          </a:p>
        </p:txBody>
      </p:sp>
      <p:sp>
        <p:nvSpPr>
          <p:cNvPr id="427" name="Google Shape;427;p58"/>
          <p:cNvSpPr txBox="1"/>
          <p:nvPr>
            <p:ph type="ctrTitle"/>
          </p:nvPr>
        </p:nvSpPr>
        <p:spPr>
          <a:xfrm>
            <a:off x="2707875" y="2624375"/>
            <a:ext cx="37380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Minikube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428" name="Google Shape;428;p5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/>
          <p:nvPr>
            <p:ph type="title"/>
          </p:nvPr>
        </p:nvSpPr>
        <p:spPr>
          <a:xfrm>
            <a:off x="1090900" y="445025"/>
            <a:ext cx="25395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Istio?</a:t>
            </a:r>
            <a:endParaRPr/>
          </a:p>
        </p:txBody>
      </p:sp>
      <p:cxnSp>
        <p:nvCxnSpPr>
          <p:cNvPr id="434" name="Google Shape;434;p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35" name="Google Shape;435;p59"/>
          <p:cNvSpPr txBox="1"/>
          <p:nvPr>
            <p:ph idx="4294967295" type="body"/>
          </p:nvPr>
        </p:nvSpPr>
        <p:spPr>
          <a:xfrm>
            <a:off x="734150" y="1272900"/>
            <a:ext cx="3347100" cy="30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Istio es una malla de servicios. </a:t>
            </a:r>
            <a:r>
              <a:rPr lang="en" sz="1400">
                <a:solidFill>
                  <a:schemeClr val="lt1"/>
                </a:solidFill>
              </a:rPr>
              <a:t>Proporciona</a:t>
            </a:r>
            <a:r>
              <a:rPr lang="en" sz="1400">
                <a:solidFill>
                  <a:schemeClr val="lt1"/>
                </a:solidFill>
              </a:rPr>
              <a:t> una forma uniforme y más eficiente de asegurar, conectar y monitorear los servicios. Amplía Kubernetes para establecer una red programable con reconocimiento de aplicaciones mediante el potente proxy de Envoy.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descr="Timeline background shape" id="436" name="Google Shape;436;p59"/>
          <p:cNvSpPr/>
          <p:nvPr/>
        </p:nvSpPr>
        <p:spPr>
          <a:xfrm>
            <a:off x="5482625" y="3034977"/>
            <a:ext cx="25395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stioctl install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Timeline background shape" id="437" name="Google Shape;437;p59"/>
          <p:cNvSpPr/>
          <p:nvPr/>
        </p:nvSpPr>
        <p:spPr>
          <a:xfrm>
            <a:off x="5482625" y="3807852"/>
            <a:ext cx="25395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kubectl get ns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8" name="Google Shape;438;p59"/>
          <p:cNvPicPr preferRelativeResize="0"/>
          <p:nvPr/>
        </p:nvPicPr>
        <p:blipFill rotWithShape="1">
          <a:blip r:embed="rId3">
            <a:alphaModFix/>
          </a:blip>
          <a:srcRect b="33827" l="4236" r="42475" t="47615"/>
          <a:stretch/>
        </p:blipFill>
        <p:spPr>
          <a:xfrm>
            <a:off x="5607800" y="2108725"/>
            <a:ext cx="2289150" cy="5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9"/>
          <p:cNvSpPr txBox="1"/>
          <p:nvPr/>
        </p:nvSpPr>
        <p:spPr>
          <a:xfrm>
            <a:off x="5482625" y="1517525"/>
            <a:ext cx="25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(si no se ha instalado Istio)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59"/>
          <p:cNvSpPr txBox="1"/>
          <p:nvPr>
            <p:ph type="title"/>
          </p:nvPr>
        </p:nvSpPr>
        <p:spPr>
          <a:xfrm>
            <a:off x="4641275" y="2123988"/>
            <a:ext cx="5589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41" name="Google Shape;441;p59"/>
          <p:cNvSpPr txBox="1"/>
          <p:nvPr>
            <p:ph type="title"/>
          </p:nvPr>
        </p:nvSpPr>
        <p:spPr>
          <a:xfrm>
            <a:off x="4641275" y="2994013"/>
            <a:ext cx="5589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</p:txBody>
      </p:sp>
      <p:sp>
        <p:nvSpPr>
          <p:cNvPr id="442" name="Google Shape;442;p59"/>
          <p:cNvSpPr txBox="1"/>
          <p:nvPr>
            <p:ph type="title"/>
          </p:nvPr>
        </p:nvSpPr>
        <p:spPr>
          <a:xfrm>
            <a:off x="4641275" y="3766888"/>
            <a:ext cx="5589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type="title"/>
          </p:nvPr>
        </p:nvSpPr>
        <p:spPr>
          <a:xfrm>
            <a:off x="938500" y="445025"/>
            <a:ext cx="57357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Inyección de proxys</a:t>
            </a:r>
            <a:endParaRPr/>
          </a:p>
        </p:txBody>
      </p:sp>
      <p:cxnSp>
        <p:nvCxnSpPr>
          <p:cNvPr id="448" name="Google Shape;448;p60"/>
          <p:cNvCxnSpPr/>
          <p:nvPr/>
        </p:nvCxnSpPr>
        <p:spPr>
          <a:xfrm>
            <a:off x="12548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descr="Timeline background shape" id="449" name="Google Shape;449;p60"/>
          <p:cNvSpPr/>
          <p:nvPr/>
        </p:nvSpPr>
        <p:spPr>
          <a:xfrm>
            <a:off x="938500" y="1710875"/>
            <a:ext cx="71724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ubectl label namespace default istio-injection=enabled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Timeline background shape" id="450" name="Google Shape;450;p60"/>
          <p:cNvSpPr/>
          <p:nvPr/>
        </p:nvSpPr>
        <p:spPr>
          <a:xfrm>
            <a:off x="938500" y="2969650"/>
            <a:ext cx="51375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kubectl get ns default –show labels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60"/>
          <p:cNvSpPr txBox="1"/>
          <p:nvPr>
            <p:ph type="title"/>
          </p:nvPr>
        </p:nvSpPr>
        <p:spPr>
          <a:xfrm>
            <a:off x="289100" y="1669925"/>
            <a:ext cx="4212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52" name="Google Shape;452;p60"/>
          <p:cNvSpPr txBox="1"/>
          <p:nvPr>
            <p:ph type="title"/>
          </p:nvPr>
        </p:nvSpPr>
        <p:spPr>
          <a:xfrm>
            <a:off x="289100" y="2928700"/>
            <a:ext cx="4881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453" name="Google Shape;453;p60"/>
          <p:cNvSpPr txBox="1"/>
          <p:nvPr/>
        </p:nvSpPr>
        <p:spPr>
          <a:xfrm>
            <a:off x="938500" y="2337325"/>
            <a:ext cx="30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(para definir la etiqueta)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60"/>
          <p:cNvSpPr txBox="1"/>
          <p:nvPr/>
        </p:nvSpPr>
        <p:spPr>
          <a:xfrm>
            <a:off x="938500" y="36532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(para verificar el cambio)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>
            <p:ph type="title"/>
          </p:nvPr>
        </p:nvSpPr>
        <p:spPr>
          <a:xfrm>
            <a:off x="481300" y="445025"/>
            <a:ext cx="57357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Archivos de configuración</a:t>
            </a:r>
            <a:endParaRPr/>
          </a:p>
        </p:txBody>
      </p:sp>
      <p:cxnSp>
        <p:nvCxnSpPr>
          <p:cNvPr id="460" name="Google Shape;460;p61"/>
          <p:cNvCxnSpPr/>
          <p:nvPr/>
        </p:nvCxnSpPr>
        <p:spPr>
          <a:xfrm>
            <a:off x="12548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descr="Timeline background shape" id="461" name="Google Shape;461;p61"/>
          <p:cNvSpPr/>
          <p:nvPr/>
        </p:nvSpPr>
        <p:spPr>
          <a:xfrm>
            <a:off x="938500" y="1253675"/>
            <a:ext cx="35814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kubectl apply -f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61"/>
          <p:cNvSpPr txBox="1"/>
          <p:nvPr>
            <p:ph type="title"/>
          </p:nvPr>
        </p:nvSpPr>
        <p:spPr>
          <a:xfrm>
            <a:off x="289100" y="1212725"/>
            <a:ext cx="4212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63" name="Google Shape;463;p61"/>
          <p:cNvSpPr txBox="1"/>
          <p:nvPr>
            <p:ph type="title"/>
          </p:nvPr>
        </p:nvSpPr>
        <p:spPr>
          <a:xfrm>
            <a:off x="289100" y="3538300"/>
            <a:ext cx="4881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464" name="Google Shape;464;p61"/>
          <p:cNvSpPr txBox="1"/>
          <p:nvPr/>
        </p:nvSpPr>
        <p:spPr>
          <a:xfrm>
            <a:off x="938500" y="1880125"/>
            <a:ext cx="301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.\auth-api-deployment.yaml,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\auth-api-service.yaml,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.\events-api-deployment.yaml,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.\events-api-service.yaml,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.\webmvc-deployment.yaml,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.\webmvc-service.yaml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5" name="Google Shape;465;p61"/>
          <p:cNvGrpSpPr/>
          <p:nvPr/>
        </p:nvGrpSpPr>
        <p:grpSpPr>
          <a:xfrm>
            <a:off x="4104722" y="2322246"/>
            <a:ext cx="600023" cy="593250"/>
            <a:chOff x="4676550" y="2160575"/>
            <a:chExt cx="51400" cy="52500"/>
          </a:xfrm>
        </p:grpSpPr>
        <p:sp>
          <p:nvSpPr>
            <p:cNvPr id="466" name="Google Shape;466;p61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67" name="Google Shape;467;p61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68" name="Google Shape;468;p61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sp>
        <p:nvSpPr>
          <p:cNvPr id="469" name="Google Shape;469;p61"/>
          <p:cNvSpPr txBox="1"/>
          <p:nvPr/>
        </p:nvSpPr>
        <p:spPr>
          <a:xfrm>
            <a:off x="4920250" y="2203225"/>
            <a:ext cx="333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(aplicar la configuración de los archivos generados con Kubernetes en el mismo comando)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Timeline background shape" id="470" name="Google Shape;470;p61"/>
          <p:cNvSpPr/>
          <p:nvPr/>
        </p:nvSpPr>
        <p:spPr>
          <a:xfrm>
            <a:off x="938500" y="3579250"/>
            <a:ext cx="35814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ubectl</a:t>
            </a: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get pod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845600" y="4172725"/>
            <a:ext cx="358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(para verificar que se hayan creado las instancias de los pods)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>
            <p:ph type="title"/>
          </p:nvPr>
        </p:nvSpPr>
        <p:spPr>
          <a:xfrm>
            <a:off x="481300" y="445025"/>
            <a:ext cx="57357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integrado de Istio</a:t>
            </a:r>
            <a:endParaRPr/>
          </a:p>
        </p:txBody>
      </p:sp>
      <p:cxnSp>
        <p:nvCxnSpPr>
          <p:cNvPr id="477" name="Google Shape;477;p62"/>
          <p:cNvCxnSpPr/>
          <p:nvPr/>
        </p:nvCxnSpPr>
        <p:spPr>
          <a:xfrm>
            <a:off x="12548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78" name="Google Shape;478;p62"/>
          <p:cNvSpPr txBox="1"/>
          <p:nvPr>
            <p:ph type="title"/>
          </p:nvPr>
        </p:nvSpPr>
        <p:spPr>
          <a:xfrm>
            <a:off x="289100" y="1288925"/>
            <a:ext cx="4212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descr="Timeline background shape" id="479" name="Google Shape;479;p62"/>
          <p:cNvSpPr/>
          <p:nvPr/>
        </p:nvSpPr>
        <p:spPr>
          <a:xfrm>
            <a:off x="938500" y="1329875"/>
            <a:ext cx="39819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kubectl get svc -n istio-system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62"/>
          <p:cNvSpPr txBox="1"/>
          <p:nvPr/>
        </p:nvSpPr>
        <p:spPr>
          <a:xfrm>
            <a:off x="845600" y="1886725"/>
            <a:ext cx="358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(para verificar que se hayan creado las instancias de los pods)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1" name="Google Shape;4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950" y="817925"/>
            <a:ext cx="10096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163" y="2886374"/>
            <a:ext cx="7651671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"/>
          <p:cNvSpPr txBox="1"/>
          <p:nvPr>
            <p:ph type="title"/>
          </p:nvPr>
        </p:nvSpPr>
        <p:spPr>
          <a:xfrm>
            <a:off x="633700" y="445025"/>
            <a:ext cx="40971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Redirigir tráfico a Kiali</a:t>
            </a:r>
            <a:endParaRPr/>
          </a:p>
        </p:txBody>
      </p:sp>
      <p:cxnSp>
        <p:nvCxnSpPr>
          <p:cNvPr id="488" name="Google Shape;488;p63"/>
          <p:cNvCxnSpPr/>
          <p:nvPr/>
        </p:nvCxnSpPr>
        <p:spPr>
          <a:xfrm>
            <a:off x="12548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descr="Timeline background shape" id="489" name="Google Shape;489;p63"/>
          <p:cNvSpPr/>
          <p:nvPr/>
        </p:nvSpPr>
        <p:spPr>
          <a:xfrm>
            <a:off x="938500" y="1411375"/>
            <a:ext cx="67062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i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ubectl port-forward svc/kiali -n istio-system 20001</a:t>
            </a:r>
            <a:endParaRPr i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63"/>
          <p:cNvSpPr txBox="1"/>
          <p:nvPr>
            <p:ph type="title"/>
          </p:nvPr>
        </p:nvSpPr>
        <p:spPr>
          <a:xfrm>
            <a:off x="289100" y="1365125"/>
            <a:ext cx="4212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91" name="Google Shape;491;p63"/>
          <p:cNvSpPr txBox="1"/>
          <p:nvPr/>
        </p:nvSpPr>
        <p:spPr>
          <a:xfrm>
            <a:off x="938500" y="1956325"/>
            <a:ext cx="67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(el puerto se obtiene con el comando mostrado en la diapositiva anterior)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74" y="3787450"/>
            <a:ext cx="4764901" cy="93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963" y="2681463"/>
            <a:ext cx="5934075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/>
          <p:nvPr>
            <p:ph type="title"/>
          </p:nvPr>
        </p:nvSpPr>
        <p:spPr>
          <a:xfrm>
            <a:off x="1548100" y="445025"/>
            <a:ext cx="21501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Kiali</a:t>
            </a:r>
            <a:endParaRPr/>
          </a:p>
        </p:txBody>
      </p:sp>
      <p:cxnSp>
        <p:nvCxnSpPr>
          <p:cNvPr id="499" name="Google Shape;499;p64"/>
          <p:cNvCxnSpPr/>
          <p:nvPr/>
        </p:nvCxnSpPr>
        <p:spPr>
          <a:xfrm>
            <a:off x="12548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00" name="Google Shape;5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00" y="1026125"/>
            <a:ext cx="6894800" cy="17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50" y="2949175"/>
            <a:ext cx="7732301" cy="19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1512050" y="452400"/>
            <a:ext cx="1791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4" name="Google Shape;174;p38"/>
          <p:cNvSpPr txBox="1"/>
          <p:nvPr>
            <p:ph idx="1" type="body"/>
          </p:nvPr>
        </p:nvSpPr>
        <p:spPr>
          <a:xfrm>
            <a:off x="360550" y="1633550"/>
            <a:ext cx="3679200" cy="18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“Calendar App” es una aplicación web, en donde el usuario podrá almacenar eventos en un calendario, el cual podrá ser consultado por el mismo a través de un sitio web.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76" name="Google Shape;1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350" y="3153800"/>
            <a:ext cx="1697050" cy="16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OpenShift</a:t>
            </a:r>
            <a:endParaRPr/>
          </a:p>
        </p:txBody>
      </p:sp>
      <p:sp>
        <p:nvSpPr>
          <p:cNvPr id="507" name="Google Shape;507;p65"/>
          <p:cNvSpPr txBox="1"/>
          <p:nvPr>
            <p:ph type="ctrTitle"/>
          </p:nvPr>
        </p:nvSpPr>
        <p:spPr>
          <a:xfrm>
            <a:off x="2707875" y="2624375"/>
            <a:ext cx="37380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Despliegue de la app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508" name="Google Shape;508;p65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 txBox="1"/>
          <p:nvPr>
            <p:ph type="title"/>
          </p:nvPr>
        </p:nvSpPr>
        <p:spPr>
          <a:xfrm>
            <a:off x="1512050" y="452400"/>
            <a:ext cx="1791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4" name="Google Shape;514;p66"/>
          <p:cNvSpPr txBox="1"/>
          <p:nvPr>
            <p:ph idx="1" type="body"/>
          </p:nvPr>
        </p:nvSpPr>
        <p:spPr>
          <a:xfrm>
            <a:off x="532000" y="1626150"/>
            <a:ext cx="3347100" cy="22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“Es un producto de computación en la nube de plataforma como servicio de Red Hat. Los desarrolladores pueden usar Git para desplegar sus aplicaciones Web en los diferentes lenguajes de la plataforma.”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16" name="Google Shape;516;p66"/>
          <p:cNvPicPr preferRelativeResize="0"/>
          <p:nvPr/>
        </p:nvPicPr>
        <p:blipFill rotWithShape="1">
          <a:blip r:embed="rId3">
            <a:alphaModFix/>
          </a:blip>
          <a:srcRect b="0" l="0" r="0" t="5087"/>
          <a:stretch/>
        </p:blipFill>
        <p:spPr>
          <a:xfrm>
            <a:off x="4555000" y="1930938"/>
            <a:ext cx="3500051" cy="12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7"/>
          <p:cNvSpPr txBox="1"/>
          <p:nvPr>
            <p:ph type="title"/>
          </p:nvPr>
        </p:nvSpPr>
        <p:spPr>
          <a:xfrm>
            <a:off x="516000" y="463400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Nuestra aplicación en OpenShift…</a:t>
            </a:r>
            <a:endParaRPr/>
          </a:p>
        </p:txBody>
      </p:sp>
      <p:cxnSp>
        <p:nvCxnSpPr>
          <p:cNvPr id="522" name="Google Shape;522;p67"/>
          <p:cNvCxnSpPr/>
          <p:nvPr/>
        </p:nvCxnSpPr>
        <p:spPr>
          <a:xfrm>
            <a:off x="695525" y="485284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23" name="Google Shape;523;p67"/>
          <p:cNvSpPr txBox="1"/>
          <p:nvPr>
            <p:ph type="title"/>
          </p:nvPr>
        </p:nvSpPr>
        <p:spPr>
          <a:xfrm>
            <a:off x="1131375" y="1677325"/>
            <a:ext cx="5589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4" name="Google Shape;524;p67"/>
          <p:cNvSpPr txBox="1"/>
          <p:nvPr>
            <p:ph idx="4294967295" type="subTitle"/>
          </p:nvPr>
        </p:nvSpPr>
        <p:spPr>
          <a:xfrm>
            <a:off x="1597400" y="2130088"/>
            <a:ext cx="2166300" cy="884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Crear por separado un repositorio para cada microservicio.</a:t>
            </a:r>
            <a:endParaRPr sz="1600"/>
          </a:p>
        </p:txBody>
      </p:sp>
      <p:sp>
        <p:nvSpPr>
          <p:cNvPr id="525" name="Google Shape;525;p67"/>
          <p:cNvSpPr txBox="1"/>
          <p:nvPr>
            <p:ph idx="4294967295" type="body"/>
          </p:nvPr>
        </p:nvSpPr>
        <p:spPr>
          <a:xfrm>
            <a:off x="5530250" y="1280625"/>
            <a:ext cx="3237000" cy="321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</a:t>
            </a:r>
            <a:r>
              <a:rPr lang="en">
                <a:solidFill>
                  <a:schemeClr val="lt1"/>
                </a:solidFill>
              </a:rPr>
              <a:t>it init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git add 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git commit -m “”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git remote add origin (url del repositorio)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26" name="Google Shape;526;p67"/>
          <p:cNvGrpSpPr/>
          <p:nvPr/>
        </p:nvGrpSpPr>
        <p:grpSpPr>
          <a:xfrm rot="5400000">
            <a:off x="6217692" y="1712824"/>
            <a:ext cx="391498" cy="472899"/>
            <a:chOff x="4676550" y="2160575"/>
            <a:chExt cx="51400" cy="52500"/>
          </a:xfrm>
        </p:grpSpPr>
        <p:sp>
          <p:nvSpPr>
            <p:cNvPr id="527" name="Google Shape;527;p67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28" name="Google Shape;528;p67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29" name="Google Shape;529;p67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grpSp>
        <p:nvGrpSpPr>
          <p:cNvPr id="530" name="Google Shape;530;p67"/>
          <p:cNvGrpSpPr/>
          <p:nvPr/>
        </p:nvGrpSpPr>
        <p:grpSpPr>
          <a:xfrm rot="5400000">
            <a:off x="6217692" y="2510049"/>
            <a:ext cx="391498" cy="472899"/>
            <a:chOff x="4676550" y="2160575"/>
            <a:chExt cx="51400" cy="52500"/>
          </a:xfrm>
        </p:grpSpPr>
        <p:sp>
          <p:nvSpPr>
            <p:cNvPr id="531" name="Google Shape;531;p67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32" name="Google Shape;532;p67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33" name="Google Shape;533;p67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grpSp>
        <p:nvGrpSpPr>
          <p:cNvPr id="534" name="Google Shape;534;p67"/>
          <p:cNvGrpSpPr/>
          <p:nvPr/>
        </p:nvGrpSpPr>
        <p:grpSpPr>
          <a:xfrm rot="5400000">
            <a:off x="6217692" y="3307274"/>
            <a:ext cx="391498" cy="472899"/>
            <a:chOff x="4676550" y="2160575"/>
            <a:chExt cx="51400" cy="52500"/>
          </a:xfrm>
        </p:grpSpPr>
        <p:sp>
          <p:nvSpPr>
            <p:cNvPr id="535" name="Google Shape;535;p67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36" name="Google Shape;536;p67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37" name="Google Shape;537;p67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sp>
        <p:nvSpPr>
          <p:cNvPr id="538" name="Google Shape;538;p67"/>
          <p:cNvSpPr txBox="1"/>
          <p:nvPr>
            <p:ph idx="4294967295" type="body"/>
          </p:nvPr>
        </p:nvSpPr>
        <p:spPr>
          <a:xfrm>
            <a:off x="2789225" y="3739475"/>
            <a:ext cx="2482800" cy="74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git branch -M main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39" name="Google Shape;539;p67"/>
          <p:cNvGrpSpPr/>
          <p:nvPr/>
        </p:nvGrpSpPr>
        <p:grpSpPr>
          <a:xfrm rot="10800000">
            <a:off x="5138742" y="3873074"/>
            <a:ext cx="391498" cy="472899"/>
            <a:chOff x="4676550" y="2160575"/>
            <a:chExt cx="51400" cy="52500"/>
          </a:xfrm>
        </p:grpSpPr>
        <p:sp>
          <p:nvSpPr>
            <p:cNvPr id="540" name="Google Shape;540;p67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41" name="Google Shape;541;p67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42" name="Google Shape;542;p67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sp>
        <p:nvSpPr>
          <p:cNvPr id="543" name="Google Shape;543;p67"/>
          <p:cNvSpPr txBox="1"/>
          <p:nvPr>
            <p:ph idx="4294967295" type="body"/>
          </p:nvPr>
        </p:nvSpPr>
        <p:spPr>
          <a:xfrm>
            <a:off x="213725" y="3755625"/>
            <a:ext cx="2482800" cy="74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git push -u origin main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44" name="Google Shape;544;p67"/>
          <p:cNvGrpSpPr/>
          <p:nvPr/>
        </p:nvGrpSpPr>
        <p:grpSpPr>
          <a:xfrm rot="10800000">
            <a:off x="2484792" y="3889224"/>
            <a:ext cx="391498" cy="472899"/>
            <a:chOff x="4676550" y="2160575"/>
            <a:chExt cx="51400" cy="52500"/>
          </a:xfrm>
        </p:grpSpPr>
        <p:sp>
          <p:nvSpPr>
            <p:cNvPr id="545" name="Google Shape;545;p67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46" name="Google Shape;546;p67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47" name="Google Shape;547;p67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sp>
        <p:nvSpPr>
          <p:cNvPr descr="Timeline background shape" id="548" name="Google Shape;548;p67"/>
          <p:cNvSpPr/>
          <p:nvPr/>
        </p:nvSpPr>
        <p:spPr>
          <a:xfrm>
            <a:off x="5397175" y="665152"/>
            <a:ext cx="2539500" cy="462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2"/>
                </a:solidFill>
              </a:rPr>
              <a:t>Desde el gitbash</a:t>
            </a:r>
            <a:endParaRPr i="1"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/>
          <p:nvPr>
            <p:ph type="title"/>
          </p:nvPr>
        </p:nvSpPr>
        <p:spPr>
          <a:xfrm>
            <a:off x="516000" y="463400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ya tenemos cuenta en OpenShift con redHat</a:t>
            </a:r>
            <a:endParaRPr/>
          </a:p>
        </p:txBody>
      </p:sp>
      <p:cxnSp>
        <p:nvCxnSpPr>
          <p:cNvPr id="554" name="Google Shape;554;p68"/>
          <p:cNvCxnSpPr/>
          <p:nvPr/>
        </p:nvCxnSpPr>
        <p:spPr>
          <a:xfrm>
            <a:off x="695525" y="485284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55" name="Google Shape;555;p68"/>
          <p:cNvSpPr txBox="1"/>
          <p:nvPr>
            <p:ph type="title"/>
          </p:nvPr>
        </p:nvSpPr>
        <p:spPr>
          <a:xfrm>
            <a:off x="984425" y="2219225"/>
            <a:ext cx="6597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6" name="Google Shape;556;p68"/>
          <p:cNvSpPr txBox="1"/>
          <p:nvPr>
            <p:ph idx="4294967295" type="subTitle"/>
          </p:nvPr>
        </p:nvSpPr>
        <p:spPr>
          <a:xfrm>
            <a:off x="1567125" y="2653625"/>
            <a:ext cx="2539500" cy="1112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En el apartado de "ADD", crear una aplicación importando desde GitHub.</a:t>
            </a:r>
            <a:endParaRPr sz="1600"/>
          </a:p>
        </p:txBody>
      </p:sp>
      <p:pic>
        <p:nvPicPr>
          <p:cNvPr id="557" name="Google Shape;5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100" y="2996950"/>
            <a:ext cx="1815750" cy="13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725" y="2133988"/>
            <a:ext cx="2505075" cy="71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68"/>
          <p:cNvGrpSpPr/>
          <p:nvPr/>
        </p:nvGrpSpPr>
        <p:grpSpPr>
          <a:xfrm rot="-1032126">
            <a:off x="4270528" y="2852495"/>
            <a:ext cx="861298" cy="714372"/>
            <a:chOff x="4676550" y="2160575"/>
            <a:chExt cx="51400" cy="52500"/>
          </a:xfrm>
        </p:grpSpPr>
        <p:sp>
          <p:nvSpPr>
            <p:cNvPr id="560" name="Google Shape;560;p68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61" name="Google Shape;561;p68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62" name="Google Shape;562;p68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type="title"/>
          </p:nvPr>
        </p:nvSpPr>
        <p:spPr>
          <a:xfrm>
            <a:off x="516000" y="463400"/>
            <a:ext cx="47022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Siguiendo el formulario…</a:t>
            </a:r>
            <a:endParaRPr/>
          </a:p>
        </p:txBody>
      </p:sp>
      <p:cxnSp>
        <p:nvCxnSpPr>
          <p:cNvPr id="568" name="Google Shape;568;p69"/>
          <p:cNvCxnSpPr/>
          <p:nvPr/>
        </p:nvCxnSpPr>
        <p:spPr>
          <a:xfrm>
            <a:off x="695525" y="485284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69" name="Google Shape;569;p69"/>
          <p:cNvPicPr preferRelativeResize="0"/>
          <p:nvPr/>
        </p:nvPicPr>
        <p:blipFill rotWithShape="1">
          <a:blip r:embed="rId3">
            <a:alphaModFix/>
          </a:blip>
          <a:srcRect b="0" l="0" r="44419" t="0"/>
          <a:stretch/>
        </p:blipFill>
        <p:spPr>
          <a:xfrm>
            <a:off x="631225" y="3735051"/>
            <a:ext cx="3454982" cy="9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375" y="3410001"/>
            <a:ext cx="1416150" cy="13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9"/>
          <p:cNvSpPr txBox="1"/>
          <p:nvPr>
            <p:ph idx="4294967295" type="subTitle"/>
          </p:nvPr>
        </p:nvSpPr>
        <p:spPr>
          <a:xfrm>
            <a:off x="767538" y="1675038"/>
            <a:ext cx="4199100" cy="1200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Colocar</a:t>
            </a:r>
            <a:r>
              <a:rPr lang="en" sz="1500"/>
              <a:t> el url del repositorio de GitHub y en "import strategy" seleccionar node.js.</a:t>
            </a:r>
            <a:br>
              <a:rPr lang="en" sz="1500"/>
            </a:br>
            <a:r>
              <a:rPr lang="en" sz="1500"/>
              <a:t>Ya llenado el formulario y con los ajustes por defecto damos “crear”.</a:t>
            </a:r>
            <a:endParaRPr sz="1500"/>
          </a:p>
        </p:txBody>
      </p:sp>
      <p:sp>
        <p:nvSpPr>
          <p:cNvPr id="572" name="Google Shape;572;p69"/>
          <p:cNvSpPr txBox="1"/>
          <p:nvPr>
            <p:ph type="title"/>
          </p:nvPr>
        </p:nvSpPr>
        <p:spPr>
          <a:xfrm>
            <a:off x="231600" y="1253950"/>
            <a:ext cx="6597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73" name="Google Shape;573;p69"/>
          <p:cNvGrpSpPr/>
          <p:nvPr/>
        </p:nvGrpSpPr>
        <p:grpSpPr>
          <a:xfrm rot="4711414">
            <a:off x="1409240" y="2884760"/>
            <a:ext cx="861296" cy="714370"/>
            <a:chOff x="4676550" y="2160575"/>
            <a:chExt cx="51400" cy="52500"/>
          </a:xfrm>
        </p:grpSpPr>
        <p:sp>
          <p:nvSpPr>
            <p:cNvPr id="574" name="Google Shape;574;p69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75" name="Google Shape;575;p69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76" name="Google Shape;576;p69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pic>
        <p:nvPicPr>
          <p:cNvPr id="577" name="Google Shape;57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775" y="1131150"/>
            <a:ext cx="1624113" cy="78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69"/>
          <p:cNvGrpSpPr/>
          <p:nvPr/>
        </p:nvGrpSpPr>
        <p:grpSpPr>
          <a:xfrm rot="-312041">
            <a:off x="4619988" y="3832810"/>
            <a:ext cx="861293" cy="714368"/>
            <a:chOff x="4676550" y="2160575"/>
            <a:chExt cx="51400" cy="52500"/>
          </a:xfrm>
        </p:grpSpPr>
        <p:sp>
          <p:nvSpPr>
            <p:cNvPr id="579" name="Google Shape;579;p69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80" name="Google Shape;580;p69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81" name="Google Shape;581;p69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grpSp>
        <p:nvGrpSpPr>
          <p:cNvPr id="582" name="Google Shape;582;p69"/>
          <p:cNvGrpSpPr/>
          <p:nvPr/>
        </p:nvGrpSpPr>
        <p:grpSpPr>
          <a:xfrm rot="-4467216">
            <a:off x="6706340" y="2275997"/>
            <a:ext cx="861293" cy="714369"/>
            <a:chOff x="4676550" y="2160575"/>
            <a:chExt cx="51400" cy="52500"/>
          </a:xfrm>
        </p:grpSpPr>
        <p:sp>
          <p:nvSpPr>
            <p:cNvPr id="583" name="Google Shape;583;p69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84" name="Google Shape;584;p69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85" name="Google Shape;585;p69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0"/>
          <p:cNvSpPr txBox="1"/>
          <p:nvPr>
            <p:ph type="title"/>
          </p:nvPr>
        </p:nvSpPr>
        <p:spPr>
          <a:xfrm>
            <a:off x="219850" y="248100"/>
            <a:ext cx="4927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vez realizados los pasos anteriores a cada repositorio</a:t>
            </a:r>
            <a:endParaRPr/>
          </a:p>
        </p:txBody>
      </p:sp>
      <p:cxnSp>
        <p:nvCxnSpPr>
          <p:cNvPr id="591" name="Google Shape;591;p70"/>
          <p:cNvCxnSpPr/>
          <p:nvPr/>
        </p:nvCxnSpPr>
        <p:spPr>
          <a:xfrm>
            <a:off x="538425" y="237309"/>
            <a:ext cx="33825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92" name="Google Shape;592;p70"/>
          <p:cNvSpPr txBox="1"/>
          <p:nvPr>
            <p:ph type="title"/>
          </p:nvPr>
        </p:nvSpPr>
        <p:spPr>
          <a:xfrm>
            <a:off x="496738" y="1119800"/>
            <a:ext cx="6597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3" name="Google Shape;593;p70"/>
          <p:cNvSpPr txBox="1"/>
          <p:nvPr>
            <p:ph idx="4294967295" type="subTitle"/>
          </p:nvPr>
        </p:nvSpPr>
        <p:spPr>
          <a:xfrm>
            <a:off x="1062825" y="1565375"/>
            <a:ext cx="2647800" cy="675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Crear el build de la aplicación de react con:</a:t>
            </a:r>
            <a:endParaRPr sz="1600"/>
          </a:p>
        </p:txBody>
      </p:sp>
      <p:grpSp>
        <p:nvGrpSpPr>
          <p:cNvPr id="594" name="Google Shape;594;p70"/>
          <p:cNvGrpSpPr/>
          <p:nvPr/>
        </p:nvGrpSpPr>
        <p:grpSpPr>
          <a:xfrm rot="21">
            <a:off x="3920894" y="1419918"/>
            <a:ext cx="861294" cy="714367"/>
            <a:chOff x="4676550" y="2160575"/>
            <a:chExt cx="51400" cy="52500"/>
          </a:xfrm>
        </p:grpSpPr>
        <p:sp>
          <p:nvSpPr>
            <p:cNvPr id="595" name="Google Shape;595;p70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96" name="Google Shape;596;p70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597" name="Google Shape;597;p70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sp>
        <p:nvSpPr>
          <p:cNvPr id="598" name="Google Shape;598;p70"/>
          <p:cNvSpPr txBox="1"/>
          <p:nvPr>
            <p:ph idx="4294967295" type="subTitle"/>
          </p:nvPr>
        </p:nvSpPr>
        <p:spPr>
          <a:xfrm>
            <a:off x="4600250" y="3050338"/>
            <a:ext cx="3734700" cy="158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Ya creados los tres nodos para cada microservicio, es posible acceder a la aplicación desde: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https://frontend-calendar-git-sarahx3-dev.apps.sandbox.x8i5.p1.openshiftapps.com/login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99" name="Google Shape;599;p70"/>
          <p:cNvSpPr txBox="1"/>
          <p:nvPr>
            <p:ph type="title"/>
          </p:nvPr>
        </p:nvSpPr>
        <p:spPr>
          <a:xfrm>
            <a:off x="8195225" y="2616300"/>
            <a:ext cx="659700" cy="5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600" name="Google Shape;600;p70"/>
          <p:cNvGrpSpPr/>
          <p:nvPr/>
        </p:nvGrpSpPr>
        <p:grpSpPr>
          <a:xfrm rot="10799979">
            <a:off x="3637910" y="3521499"/>
            <a:ext cx="861294" cy="714373"/>
            <a:chOff x="4676550" y="2160575"/>
            <a:chExt cx="51400" cy="52500"/>
          </a:xfrm>
        </p:grpSpPr>
        <p:sp>
          <p:nvSpPr>
            <p:cNvPr id="601" name="Google Shape;601;p70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602" name="Google Shape;602;p70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603" name="Google Shape;603;p70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sp>
        <p:nvSpPr>
          <p:cNvPr id="604" name="Google Shape;604;p70"/>
          <p:cNvSpPr txBox="1"/>
          <p:nvPr>
            <p:ph idx="4294967295" type="body"/>
          </p:nvPr>
        </p:nvSpPr>
        <p:spPr>
          <a:xfrm>
            <a:off x="4937375" y="1555188"/>
            <a:ext cx="2482800" cy="46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npm run build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05" name="Google Shape;60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75" y="3050350"/>
            <a:ext cx="3004386" cy="17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1"/>
          <p:cNvSpPr txBox="1"/>
          <p:nvPr>
            <p:ph type="title"/>
          </p:nvPr>
        </p:nvSpPr>
        <p:spPr>
          <a:xfrm>
            <a:off x="219850" y="248100"/>
            <a:ext cx="4927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Repositorio del proyecto</a:t>
            </a:r>
            <a:endParaRPr/>
          </a:p>
        </p:txBody>
      </p:sp>
      <p:cxnSp>
        <p:nvCxnSpPr>
          <p:cNvPr id="611" name="Google Shape;611;p71"/>
          <p:cNvCxnSpPr/>
          <p:nvPr/>
        </p:nvCxnSpPr>
        <p:spPr>
          <a:xfrm>
            <a:off x="538425" y="237309"/>
            <a:ext cx="33825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12" name="Google Shape;612;p71"/>
          <p:cNvSpPr txBox="1"/>
          <p:nvPr>
            <p:ph idx="4294967295" type="subTitle"/>
          </p:nvPr>
        </p:nvSpPr>
        <p:spPr>
          <a:xfrm>
            <a:off x="1559975" y="1819050"/>
            <a:ext cx="7417200" cy="675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https://github.com/Miguel-Arturo-Madrigal-Escoto/Proyecto-v1---CTF</a:t>
            </a:r>
            <a:endParaRPr sz="1600"/>
          </a:p>
        </p:txBody>
      </p:sp>
      <p:grpSp>
        <p:nvGrpSpPr>
          <p:cNvPr id="613" name="Google Shape;613;p71"/>
          <p:cNvGrpSpPr/>
          <p:nvPr/>
        </p:nvGrpSpPr>
        <p:grpSpPr>
          <a:xfrm rot="-21">
            <a:off x="488510" y="1799662"/>
            <a:ext cx="861294" cy="714373"/>
            <a:chOff x="4676550" y="2160575"/>
            <a:chExt cx="51400" cy="52500"/>
          </a:xfrm>
        </p:grpSpPr>
        <p:sp>
          <p:nvSpPr>
            <p:cNvPr id="614" name="Google Shape;614;p71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615" name="Google Shape;615;p71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616" name="Google Shape;616;p71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0" y="1644825"/>
            <a:ext cx="2401800" cy="18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3150" y="1582350"/>
            <a:ext cx="2084550" cy="20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9"/>
          <p:cNvSpPr/>
          <p:nvPr/>
        </p:nvSpPr>
        <p:spPr>
          <a:xfrm>
            <a:off x="2634325" y="2360300"/>
            <a:ext cx="706500" cy="35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9"/>
          <p:cNvSpPr/>
          <p:nvPr/>
        </p:nvSpPr>
        <p:spPr>
          <a:xfrm>
            <a:off x="5774200" y="2433900"/>
            <a:ext cx="706500" cy="35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150" y="1784275"/>
            <a:ext cx="2401800" cy="165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7250" y="83900"/>
            <a:ext cx="4449550" cy="12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/>
          <p:nvPr/>
        </p:nvSpPr>
        <p:spPr>
          <a:xfrm rot="-1914907">
            <a:off x="2744744" y="2433964"/>
            <a:ext cx="706500" cy="3530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0"/>
          <p:cNvSpPr/>
          <p:nvPr/>
        </p:nvSpPr>
        <p:spPr>
          <a:xfrm rot="2022619">
            <a:off x="2744749" y="3519364"/>
            <a:ext cx="706494" cy="3530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63" y="92250"/>
            <a:ext cx="2850475" cy="142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649" y="1959225"/>
            <a:ext cx="1516150" cy="8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224" y="3577750"/>
            <a:ext cx="1516150" cy="8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0"/>
          <p:cNvSpPr txBox="1"/>
          <p:nvPr>
            <p:ph type="title"/>
          </p:nvPr>
        </p:nvSpPr>
        <p:spPr>
          <a:xfrm>
            <a:off x="3410900" y="2284938"/>
            <a:ext cx="21978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Autenticación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7" name="Google Shape;197;p40"/>
          <p:cNvSpPr txBox="1"/>
          <p:nvPr>
            <p:ph type="title"/>
          </p:nvPr>
        </p:nvSpPr>
        <p:spPr>
          <a:xfrm>
            <a:off x="3473100" y="3943938"/>
            <a:ext cx="21978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8" name="Google Shape;198;p40"/>
          <p:cNvSpPr/>
          <p:nvPr/>
        </p:nvSpPr>
        <p:spPr>
          <a:xfrm>
            <a:off x="6046549" y="2545197"/>
            <a:ext cx="706500" cy="35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300" y="2251049"/>
            <a:ext cx="1841434" cy="9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0"/>
          <p:cNvSpPr/>
          <p:nvPr/>
        </p:nvSpPr>
        <p:spPr>
          <a:xfrm>
            <a:off x="6046549" y="4002322"/>
            <a:ext cx="706500" cy="35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400" y="3622199"/>
            <a:ext cx="1841434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49" y="2772149"/>
            <a:ext cx="2220132" cy="6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/>
          <p:nvPr/>
        </p:nvSpPr>
        <p:spPr>
          <a:xfrm rot="1554090">
            <a:off x="881310" y="4168647"/>
            <a:ext cx="706690" cy="35314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1"/>
          <p:cNvSpPr/>
          <p:nvPr/>
        </p:nvSpPr>
        <p:spPr>
          <a:xfrm rot="-2700000">
            <a:off x="6074350" y="3424277"/>
            <a:ext cx="706400" cy="3529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00" y="208950"/>
            <a:ext cx="2665928" cy="8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450" y="94975"/>
            <a:ext cx="1187000" cy="11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097" y="114800"/>
            <a:ext cx="795600" cy="10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400" y="1583750"/>
            <a:ext cx="2261400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9751" y="2042400"/>
            <a:ext cx="2224600" cy="277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2601" y="1571401"/>
            <a:ext cx="2408213" cy="14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53450" y="3835303"/>
            <a:ext cx="502350" cy="51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1989224" y="4511700"/>
            <a:ext cx="430801" cy="43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1"/>
          <p:cNvSpPr/>
          <p:nvPr/>
        </p:nvSpPr>
        <p:spPr>
          <a:xfrm>
            <a:off x="2811010" y="3975324"/>
            <a:ext cx="706500" cy="35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6901" y="3468875"/>
            <a:ext cx="780090" cy="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57376" y="3489001"/>
            <a:ext cx="908100" cy="2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225" name="Google Shape;225;p42"/>
          <p:cNvSpPr txBox="1"/>
          <p:nvPr>
            <p:ph type="ctrTitle"/>
          </p:nvPr>
        </p:nvSpPr>
        <p:spPr>
          <a:xfrm>
            <a:off x="2707875" y="2624375"/>
            <a:ext cx="37380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Basada en Microservicios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26" name="Google Shape;226;p42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/>
          <p:nvPr/>
        </p:nvSpPr>
        <p:spPr>
          <a:xfrm>
            <a:off x="0" y="1766000"/>
            <a:ext cx="851400" cy="316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Petición</a:t>
            </a:r>
            <a:endParaRPr/>
          </a:p>
        </p:txBody>
      </p:sp>
      <p:sp>
        <p:nvSpPr>
          <p:cNvPr id="232" name="Google Shape;232;p43"/>
          <p:cNvSpPr/>
          <p:nvPr/>
        </p:nvSpPr>
        <p:spPr>
          <a:xfrm>
            <a:off x="1201239" y="706400"/>
            <a:ext cx="5292300" cy="9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3"/>
          <p:cNvSpPr txBox="1"/>
          <p:nvPr/>
        </p:nvSpPr>
        <p:spPr>
          <a:xfrm>
            <a:off x="1269428" y="706400"/>
            <a:ext cx="50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Microservicio autenticación (APIRest)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43"/>
          <p:cNvSpPr txBox="1"/>
          <p:nvPr/>
        </p:nvSpPr>
        <p:spPr>
          <a:xfrm>
            <a:off x="7097104" y="4168709"/>
            <a:ext cx="204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43"/>
          <p:cNvSpPr txBox="1"/>
          <p:nvPr/>
        </p:nvSpPr>
        <p:spPr>
          <a:xfrm>
            <a:off x="1338890" y="1169979"/>
            <a:ext cx="12684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Middleware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2844064" y="1169979"/>
            <a:ext cx="12684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43"/>
          <p:cNvSpPr txBox="1"/>
          <p:nvPr/>
        </p:nvSpPr>
        <p:spPr>
          <a:xfrm>
            <a:off x="4717496" y="1169979"/>
            <a:ext cx="12684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Controller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8" name="Google Shape;238;p43"/>
          <p:cNvCxnSpPr>
            <a:stCxn id="235" idx="3"/>
            <a:endCxn id="236" idx="1"/>
          </p:cNvCxnSpPr>
          <p:nvPr/>
        </p:nvCxnSpPr>
        <p:spPr>
          <a:xfrm>
            <a:off x="2607290" y="1370079"/>
            <a:ext cx="2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43"/>
          <p:cNvCxnSpPr>
            <a:stCxn id="236" idx="3"/>
            <a:endCxn id="237" idx="1"/>
          </p:cNvCxnSpPr>
          <p:nvPr/>
        </p:nvCxnSpPr>
        <p:spPr>
          <a:xfrm>
            <a:off x="4112464" y="1370079"/>
            <a:ext cx="6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43"/>
          <p:cNvSpPr/>
          <p:nvPr/>
        </p:nvSpPr>
        <p:spPr>
          <a:xfrm>
            <a:off x="7512375" y="735850"/>
            <a:ext cx="1631100" cy="9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3"/>
          <p:cNvSpPr txBox="1"/>
          <p:nvPr/>
        </p:nvSpPr>
        <p:spPr>
          <a:xfrm>
            <a:off x="7547773" y="735850"/>
            <a:ext cx="151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Usuarios BD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43"/>
          <p:cNvSpPr txBox="1"/>
          <p:nvPr/>
        </p:nvSpPr>
        <p:spPr>
          <a:xfrm>
            <a:off x="7782379" y="1107508"/>
            <a:ext cx="10272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43"/>
          <p:cNvSpPr/>
          <p:nvPr/>
        </p:nvSpPr>
        <p:spPr>
          <a:xfrm>
            <a:off x="1201239" y="2044248"/>
            <a:ext cx="5292300" cy="9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3"/>
          <p:cNvSpPr txBox="1"/>
          <p:nvPr/>
        </p:nvSpPr>
        <p:spPr>
          <a:xfrm>
            <a:off x="1269428" y="2044248"/>
            <a:ext cx="50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Microservicio eventos (APIRest)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43"/>
          <p:cNvSpPr txBox="1"/>
          <p:nvPr/>
        </p:nvSpPr>
        <p:spPr>
          <a:xfrm>
            <a:off x="1338890" y="2507826"/>
            <a:ext cx="12684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Middleware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2844064" y="2507826"/>
            <a:ext cx="12684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43"/>
          <p:cNvSpPr txBox="1"/>
          <p:nvPr/>
        </p:nvSpPr>
        <p:spPr>
          <a:xfrm>
            <a:off x="4717496" y="2507826"/>
            <a:ext cx="12684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Controller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8" name="Google Shape;248;p43"/>
          <p:cNvCxnSpPr>
            <a:stCxn id="245" idx="3"/>
            <a:endCxn id="246" idx="1"/>
          </p:cNvCxnSpPr>
          <p:nvPr/>
        </p:nvCxnSpPr>
        <p:spPr>
          <a:xfrm>
            <a:off x="2607290" y="2707926"/>
            <a:ext cx="2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3"/>
          <p:cNvCxnSpPr>
            <a:stCxn id="246" idx="3"/>
            <a:endCxn id="247" idx="1"/>
          </p:cNvCxnSpPr>
          <p:nvPr/>
        </p:nvCxnSpPr>
        <p:spPr>
          <a:xfrm>
            <a:off x="4112464" y="2707926"/>
            <a:ext cx="6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43"/>
          <p:cNvSpPr/>
          <p:nvPr/>
        </p:nvSpPr>
        <p:spPr>
          <a:xfrm>
            <a:off x="6698600" y="2052013"/>
            <a:ext cx="1631100" cy="9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3"/>
          <p:cNvSpPr txBox="1"/>
          <p:nvPr/>
        </p:nvSpPr>
        <p:spPr>
          <a:xfrm>
            <a:off x="6733998" y="2052013"/>
            <a:ext cx="151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Eventos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BD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43"/>
          <p:cNvSpPr txBox="1"/>
          <p:nvPr/>
        </p:nvSpPr>
        <p:spPr>
          <a:xfrm>
            <a:off x="6968604" y="2423670"/>
            <a:ext cx="10272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3"/>
          <p:cNvSpPr/>
          <p:nvPr/>
        </p:nvSpPr>
        <p:spPr>
          <a:xfrm>
            <a:off x="6885125" y="3978126"/>
            <a:ext cx="2155500" cy="6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3"/>
          <p:cNvSpPr txBox="1"/>
          <p:nvPr/>
        </p:nvSpPr>
        <p:spPr>
          <a:xfrm>
            <a:off x="6939421" y="4157701"/>
            <a:ext cx="204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5" name="Google Shape;255;p43"/>
          <p:cNvCxnSpPr>
            <a:stCxn id="231" idx="3"/>
            <a:endCxn id="232" idx="1"/>
          </p:cNvCxnSpPr>
          <p:nvPr/>
        </p:nvCxnSpPr>
        <p:spPr>
          <a:xfrm flipH="1" rot="10800000">
            <a:off x="851400" y="1173650"/>
            <a:ext cx="349800" cy="7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43"/>
          <p:cNvCxnSpPr>
            <a:stCxn id="231" idx="3"/>
            <a:endCxn id="243" idx="1"/>
          </p:cNvCxnSpPr>
          <p:nvPr/>
        </p:nvCxnSpPr>
        <p:spPr>
          <a:xfrm>
            <a:off x="851400" y="1924250"/>
            <a:ext cx="349800" cy="5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43"/>
          <p:cNvCxnSpPr>
            <a:stCxn id="243" idx="3"/>
            <a:endCxn id="250" idx="1"/>
          </p:cNvCxnSpPr>
          <p:nvPr/>
        </p:nvCxnSpPr>
        <p:spPr>
          <a:xfrm>
            <a:off x="6493539" y="2511498"/>
            <a:ext cx="2052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43"/>
          <p:cNvCxnSpPr>
            <a:stCxn id="232" idx="3"/>
            <a:endCxn id="240" idx="1"/>
          </p:cNvCxnSpPr>
          <p:nvPr/>
        </p:nvCxnSpPr>
        <p:spPr>
          <a:xfrm>
            <a:off x="6493539" y="1173650"/>
            <a:ext cx="10188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43"/>
          <p:cNvCxnSpPr>
            <a:stCxn id="252" idx="2"/>
          </p:cNvCxnSpPr>
          <p:nvPr/>
        </p:nvCxnSpPr>
        <p:spPr>
          <a:xfrm>
            <a:off x="7482204" y="2823870"/>
            <a:ext cx="8700" cy="11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43"/>
          <p:cNvCxnSpPr/>
          <p:nvPr/>
        </p:nvCxnSpPr>
        <p:spPr>
          <a:xfrm>
            <a:off x="8712300" y="1508475"/>
            <a:ext cx="7500" cy="24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+ docker-compose</a:t>
            </a:r>
            <a:endParaRPr/>
          </a:p>
        </p:txBody>
      </p:sp>
      <p:cxnSp>
        <p:nvCxnSpPr>
          <p:cNvPr id="266" name="Google Shape;266;p44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675" y="2594800"/>
            <a:ext cx="3102650" cy="23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